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7"/>
  </p:notesMasterIdLst>
  <p:sldIdLst>
    <p:sldId id="257" r:id="rId4"/>
    <p:sldId id="258" r:id="rId5"/>
    <p:sldId id="259" r:id="rId6"/>
    <p:sldId id="262" r:id="rId7"/>
    <p:sldId id="261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3" r:id="rId16"/>
  </p:sldIdLst>
  <p:sldSz cx="9144000" cy="5143500" type="screen16x9"/>
  <p:notesSz cx="6858000" cy="9144000"/>
  <p:embeddedFontLst>
    <p:embeddedFont>
      <p:font typeface="Roboto Black" panose="020B0604020202020204" charset="0"/>
      <p:bold r:id="rId18"/>
      <p:boldItalic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Roboto Thin" panose="020B0604020202020204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Dosis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71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572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580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5575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57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947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448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498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6408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Attribution Queries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Scott Saunders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02/09/2019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We are able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determine the number of last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touches on the purchase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page that each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campaign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is responsible for. For example the weekly campaign, with email as the source, generated the highest number of purchases touches.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Shape 332"/>
          <p:cNvGraphicFramePr/>
          <p:nvPr>
            <p:extLst>
              <p:ext uri="{D42A27DB-BD31-4B8C-83A1-F6EECF244321}">
                <p14:modId xmlns:p14="http://schemas.microsoft.com/office/powerpoint/2010/main" val="2252086575"/>
              </p:ext>
            </p:extLst>
          </p:nvPr>
        </p:nvGraphicFramePr>
        <p:xfrm>
          <a:off x="5275700" y="1031067"/>
          <a:ext cx="3767632" cy="38478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41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59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0510">
                  <a:extLst>
                    <a:ext uri="{9D8B030D-6E8A-4147-A177-3AD203B41FA5}">
                      <a16:colId xmlns:a16="http://schemas.microsoft.com/office/drawing/2014/main" val="2912770118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Touches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weekly-newsletter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114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1257565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facebook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112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retargetting-campaign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paid-search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buzzfeed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ten-crazy-cool-tshirts-facts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nytimes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getting-to-know-cool-tshirts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interview-with-cool-tshirts-founder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cool-tshirts-search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653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is the user journey?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69584" y="1095023"/>
            <a:ext cx="6331884" cy="38419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Using the data mined from the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page_visit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table we can map a typical users journey.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85" y="1585519"/>
            <a:ext cx="8630965" cy="1682852"/>
          </a:xfrm>
          <a:prstGeom prst="rect">
            <a:avLst/>
          </a:prstGeom>
        </p:spPr>
      </p:pic>
      <p:sp>
        <p:nvSpPr>
          <p:cNvPr id="6" name="Shape 331"/>
          <p:cNvSpPr txBox="1"/>
          <p:nvPr/>
        </p:nvSpPr>
        <p:spPr>
          <a:xfrm>
            <a:off x="169585" y="3374672"/>
            <a:ext cx="8630965" cy="1650333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First touches predominately come from the NY Times,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uzzfeed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and the medium sources along with their associated campaigns.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However, last touches are shared amongst a variety of sources, with the weekly email newsletter and the Facebook retargeting-ad campaign accounting for nearly half of all last touches.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Indeed, the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weekly email newsletter and the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Facebook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retargeting ad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campaign have the highest % last touch purchase rate along with the email retargeting campaign.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358 users from a total of 1979 users purchased a shirt – approximately 18%	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67998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Optimizing the Campaign Budget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145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Optimizing the Campaign Budget</a:t>
            </a:r>
          </a:p>
        </p:txBody>
      </p:sp>
      <p:sp>
        <p:nvSpPr>
          <p:cNvPr id="331" name="Shape 331"/>
          <p:cNvSpPr txBox="1"/>
          <p:nvPr/>
        </p:nvSpPr>
        <p:spPr>
          <a:xfrm>
            <a:off x="169584" y="1095023"/>
            <a:ext cx="8445910" cy="38419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CoolTShirts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are able to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re-invest in 5 campaigns.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Recommendations for investment below.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85" y="1585519"/>
            <a:ext cx="8630965" cy="1682852"/>
          </a:xfrm>
          <a:prstGeom prst="rect">
            <a:avLst/>
          </a:prstGeom>
        </p:spPr>
      </p:pic>
      <p:sp>
        <p:nvSpPr>
          <p:cNvPr id="6" name="Shape 331"/>
          <p:cNvSpPr txBox="1"/>
          <p:nvPr/>
        </p:nvSpPr>
        <p:spPr>
          <a:xfrm>
            <a:off x="169585" y="3374672"/>
            <a:ext cx="8630965" cy="1650333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should reinvest in the email weekly-newsletter and the Facebook retargeting Ad. These campaign generated the highest number of last touches (almost half), and well over half of all purchases.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Reinvestment in the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nytimes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‘getting-to-know-cool-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’ , 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Buzzfeeds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’ten-crazy-cool-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tshirt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-facts’  and the medium ‘interview-with-cool-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-founder’ campaigns would be a priority. The assumption here is that these campaigns are accumulating addresses (upon subscription?) and these email addresses are then are being used to retarget via a weekly newsletter or retargeting-campaign, which have high purchase page visits.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00019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295269"/>
                </a:solidFill>
              </a:rPr>
              <a:t>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the campaign budget</a:t>
            </a:r>
            <a:endParaRPr sz="240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Get Familiar with CoolTShirts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Marketing Campaigns and Sources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CoolTShirts sells a variety of shirts and have recently started a few marketing campaigns to increase website visits and purchases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use 8 distinct marketing campaigns to increase website visits and purchase.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use 6 distinct sources to increase website visits and purchase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field identifies the specific ad or email blast, whilst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field identifies which site sent the traffic (i.e. Google, newsletter, an Ad, etc.)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2727953545"/>
              </p:ext>
            </p:extLst>
          </p:nvPr>
        </p:nvGraphicFramePr>
        <p:xfrm>
          <a:off x="5275700" y="1201263"/>
          <a:ext cx="3492225" cy="38478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2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4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ampaign</a:t>
                      </a:r>
                      <a:r>
                        <a:rPr lang="en" sz="1000" b="1" baseline="0" dirty="0" smtClean="0">
                          <a:solidFill>
                            <a:srgbClr val="FFFFFF"/>
                          </a:solidFill>
                        </a:rPr>
                        <a:t> Name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getting-to-know-cool-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endParaRPr lang="en-US" sz="11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nytimes</a:t>
                      </a:r>
                      <a:endParaRPr lang="en-US" sz="11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weekly-newsletter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ten-crazy-cool-tshirts-facts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buzzfeed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retargetting-campaign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facebook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interview-with-cool-tshirts-founder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paid-search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cool-tshirts-search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Marketing Campaigns and Sources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Distinct_Campaign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Distinct_Source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3746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Using the first 3 queries in the grey box opposite it was possible to count the number of distinct campaigns and sources,  and how they were related.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The 4</a:t>
            </a:r>
            <a:r>
              <a:rPr lang="en-US" sz="1200" baseline="30000" dirty="0" smtClean="0">
                <a:latin typeface="Roboto"/>
                <a:ea typeface="Roboto"/>
                <a:cs typeface="Roboto"/>
                <a:sym typeface="Roboto"/>
              </a:rPr>
              <a:t>th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query in the grey box is to determine that the CoolTShirts website contains 4 webpages: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914400" lvl="2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1 -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landing_page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914400" lvl="2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2 -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shopping_cart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914400" lvl="2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3 - checkout</a:t>
            </a:r>
          </a:p>
          <a:p>
            <a:pPr marL="914400" lvl="2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4 - purchase</a:t>
            </a: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is the user journey?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742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Using the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page_visit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table we can determine a users journey when visiting the CoolTShirts website.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For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example we are able to see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the number of first touches*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each campaign responsible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for. See Data in the table opposite.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*first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touch 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=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the first time 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a user is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exposed to CoolTShirts.com </a:t>
            </a:r>
            <a:endParaRPr lang="en-US" sz="10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0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All queries used from this point onwards are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saved in the </a:t>
            </a:r>
            <a:r>
              <a:rPr lang="en-US" sz="1000" dirty="0" err="1" smtClean="0">
                <a:latin typeface="Roboto"/>
                <a:ea typeface="Roboto"/>
                <a:cs typeface="Roboto"/>
                <a:sym typeface="Roboto"/>
              </a:rPr>
              <a:t>CA_Attribution_Queries.sql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 file.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200" dirty="0">
                <a:latin typeface="Roboto"/>
                <a:ea typeface="Roboto"/>
                <a:cs typeface="Roboto"/>
                <a:sym typeface="Roboto"/>
              </a:rPr>
            </a:b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1270327643"/>
              </p:ext>
            </p:extLst>
          </p:nvPr>
        </p:nvGraphicFramePr>
        <p:xfrm>
          <a:off x="5275700" y="1201263"/>
          <a:ext cx="3734076" cy="20915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328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0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1178">
                  <a:extLst>
                    <a:ext uri="{9D8B030D-6E8A-4147-A177-3AD203B41FA5}">
                      <a16:colId xmlns:a16="http://schemas.microsoft.com/office/drawing/2014/main" val="30226832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Touches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interview-with-cool-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-founder</a:t>
                      </a:r>
                    </a:p>
                  </a:txBody>
                  <a:tcPr marL="9525" marR="9525" marT="9525" marB="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622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nytimes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getting-to-know-cool-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endParaRPr lang="en-US" sz="11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612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buzzfeed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ten-crazy-cool-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576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cool-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169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31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We are able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determine the number of last touches*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each campaign responsible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for. For example, for this project,  the email campaign had the highest number of last touches*.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0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*last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touch =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the exposure to CoolTShirts.com that 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led </a:t>
            </a: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-US" sz="1000" dirty="0" smtClean="0">
                <a:latin typeface="Roboto"/>
                <a:ea typeface="Roboto"/>
                <a:cs typeface="Roboto"/>
                <a:sym typeface="Roboto"/>
              </a:rPr>
              <a:t>user to a purchase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Shape 332"/>
          <p:cNvGraphicFramePr/>
          <p:nvPr>
            <p:extLst>
              <p:ext uri="{D42A27DB-BD31-4B8C-83A1-F6EECF244321}">
                <p14:modId xmlns:p14="http://schemas.microsoft.com/office/powerpoint/2010/main" val="350830066"/>
              </p:ext>
            </p:extLst>
          </p:nvPr>
        </p:nvGraphicFramePr>
        <p:xfrm>
          <a:off x="5275700" y="1031067"/>
          <a:ext cx="3767632" cy="38478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41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59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0510">
                  <a:extLst>
                    <a:ext uri="{9D8B030D-6E8A-4147-A177-3AD203B41FA5}">
                      <a16:colId xmlns:a16="http://schemas.microsoft.com/office/drawing/2014/main" val="2912770118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Touches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weekly-newsletter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447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facebook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443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retargetting-campaign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245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nytimes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getting-to-know-cool-tshirts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232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buzzfeed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ten-crazy-cool-tshirts-facts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interview-with-cool-tshirts-founder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184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paid-search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178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cool-tshirts-search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60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0321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It is also possible to determine how many visitors eventually make a purchase. In this instance, 361 visitors made a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Shape 332"/>
          <p:cNvGraphicFramePr/>
          <p:nvPr>
            <p:extLst>
              <p:ext uri="{D42A27DB-BD31-4B8C-83A1-F6EECF244321}">
                <p14:modId xmlns:p14="http://schemas.microsoft.com/office/powerpoint/2010/main" val="2354486569"/>
              </p:ext>
            </p:extLst>
          </p:nvPr>
        </p:nvGraphicFramePr>
        <p:xfrm>
          <a:off x="5275699" y="1031067"/>
          <a:ext cx="3641797" cy="20915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2910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0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smtClean="0">
                          <a:solidFill>
                            <a:srgbClr val="FFFFFF"/>
                          </a:solidFill>
                        </a:rPr>
                        <a:t>Page Name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Number of users</a:t>
                      </a:r>
                      <a:r>
                        <a:rPr lang="en" sz="1000" b="1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1 - </a:t>
                      </a:r>
                      <a:r>
                        <a:rPr lang="en-US" sz="1100" b="0" i="0" u="none" strike="noStrike" dirty="0" err="1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landing_page</a:t>
                      </a:r>
                      <a:endParaRPr lang="en-US" sz="11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2000</a:t>
                      </a:r>
                    </a:p>
                  </a:txBody>
                  <a:tcPr marL="9525" marR="9525" marT="9525" marB="0"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2 - shopping_cart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1900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3 - checkout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1431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4 - purchase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525252"/>
                          </a:solidFill>
                          <a:effectLst/>
                          <a:latin typeface="Segoe UI" panose="020B0502040204020203" pitchFamily="34" charset="0"/>
                        </a:rPr>
                        <a:t>361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791058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722</Words>
  <Application>Microsoft Office PowerPoint</Application>
  <PresentationFormat>On-screen Show (16:9)</PresentationFormat>
  <Paragraphs>177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Roboto Black</vt:lpstr>
      <vt:lpstr>Roboto</vt:lpstr>
      <vt:lpstr>Roboto Thin</vt:lpstr>
      <vt:lpstr>Segoe UI</vt:lpstr>
      <vt:lpstr>Dosis</vt:lpstr>
      <vt:lpstr>Arial</vt:lpstr>
      <vt:lpstr>Courier New</vt:lpstr>
      <vt:lpstr>Simple Light</vt:lpstr>
      <vt:lpstr>Simple Light</vt:lpstr>
      <vt:lpstr>Simple Light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Scott Saunders</dc:creator>
  <cp:lastModifiedBy>Scott Saunders</cp:lastModifiedBy>
  <cp:revision>34</cp:revision>
  <dcterms:modified xsi:type="dcterms:W3CDTF">2019-02-08T20:15:51Z</dcterms:modified>
</cp:coreProperties>
</file>